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80" r:id="rId13"/>
    <p:sldId id="282" r:id="rId14"/>
    <p:sldId id="281" r:id="rId15"/>
    <p:sldId id="283" r:id="rId16"/>
    <p:sldId id="285" r:id="rId17"/>
    <p:sldId id="284" r:id="rId18"/>
    <p:sldId id="289" r:id="rId19"/>
    <p:sldId id="288" r:id="rId20"/>
    <p:sldId id="290" r:id="rId21"/>
    <p:sldId id="291" r:id="rId22"/>
    <p:sldId id="287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126834"/>
            <a:ext cx="9692640" cy="993140"/>
          </a:xfrm>
        </p:spPr>
        <p:txBody>
          <a:bodyPr/>
          <a:lstStyle/>
          <a:p>
            <a:r>
              <a:rPr lang="ru-RU" dirty="0" smtClean="0"/>
              <a:t>Как получить из строки…</a:t>
            </a:r>
            <a:endParaRPr lang="ru-RU" dirty="0"/>
          </a:p>
        </p:txBody>
      </p:sp>
      <p:sp>
        <p:nvSpPr>
          <p:cNvPr id="4" name="Объект 3"/>
          <p:cNvSpPr txBox="1">
            <a:spLocks/>
          </p:cNvSpPr>
          <p:nvPr/>
        </p:nvSpPr>
        <p:spPr>
          <a:xfrm>
            <a:off x="271272" y="1525843"/>
            <a:ext cx="95839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Целое число – </a:t>
            </a:r>
            <a:r>
              <a:rPr lang="en-US" sz="2800" dirty="0" err="1" smtClean="0"/>
              <a:t>int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Integer –</a:t>
            </a:r>
            <a:r>
              <a:rPr lang="ru-RU" sz="2800" dirty="0" smtClean="0"/>
              <a:t> целочисленное)</a:t>
            </a:r>
            <a:endParaRPr lang="ru-RU" sz="2800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71272" y="4084286"/>
            <a:ext cx="108031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Вещественное число – </a:t>
            </a:r>
            <a:r>
              <a:rPr lang="en-US" sz="2800" dirty="0" smtClean="0"/>
              <a:t>float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float –</a:t>
            </a:r>
            <a:r>
              <a:rPr lang="ru-RU" sz="2800" dirty="0" smtClean="0"/>
              <a:t> вещественное)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430835"/>
            <a:ext cx="2905125" cy="13334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6" y="2433388"/>
            <a:ext cx="3140964" cy="13408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5167580"/>
            <a:ext cx="2905125" cy="11811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36" y="5286642"/>
            <a:ext cx="41814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372" y="264160"/>
            <a:ext cx="9692640" cy="916940"/>
          </a:xfrm>
        </p:spPr>
        <p:txBody>
          <a:bodyPr/>
          <a:lstStyle/>
          <a:p>
            <a:r>
              <a:rPr lang="ru-RU" dirty="0" smtClean="0"/>
              <a:t>Калькулятор. </a:t>
            </a:r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9372" y="1625600"/>
            <a:ext cx="976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Какие самые базовые операции есть у калькулятора?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9372" y="2440920"/>
            <a:ext cx="3729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Сложение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Вычитание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Умножение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Деление</a:t>
            </a:r>
            <a:endParaRPr lang="en-US" sz="36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3106375"/>
            <a:ext cx="6037073" cy="2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" y="2830492"/>
            <a:ext cx="6877050" cy="3390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91160"/>
            <a:ext cx="9692640" cy="1361440"/>
          </a:xfrm>
        </p:spPr>
        <p:txBody>
          <a:bodyPr>
            <a:normAutofit/>
          </a:bodyPr>
          <a:lstStyle/>
          <a:p>
            <a:r>
              <a:rPr lang="ru-RU" dirty="0" smtClean="0"/>
              <a:t>Калькулятор. </a:t>
            </a:r>
            <a:r>
              <a:rPr lang="ru-RU" dirty="0" smtClean="0"/>
              <a:t>Начало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651000"/>
            <a:ext cx="10790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нужно вывести их сумму.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" y="2830492"/>
            <a:ext cx="6496050" cy="1704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" y="2830492"/>
            <a:ext cx="7496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65760"/>
            <a:ext cx="9692640" cy="993140"/>
          </a:xfrm>
        </p:spPr>
        <p:txBody>
          <a:bodyPr/>
          <a:lstStyle/>
          <a:p>
            <a:r>
              <a:rPr lang="ru-RU" dirty="0" smtClean="0"/>
              <a:t>Калькулятор. Учимся </a:t>
            </a:r>
            <a:r>
              <a:rPr lang="ru-RU" dirty="0" smtClean="0"/>
              <a:t>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828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Есть несколько вариантов вывода: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" y="2693986"/>
            <a:ext cx="4619625" cy="96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9192" y="2913389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1) Перечислить всё через запятую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" y="4018067"/>
            <a:ext cx="7983728" cy="768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8800" y="3925051"/>
            <a:ext cx="344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 </a:t>
            </a:r>
            <a:r>
              <a:rPr lang="ru-RU" sz="2800" dirty="0" smtClean="0"/>
              <a:t>С помощью </a:t>
            </a:r>
            <a:r>
              <a:rPr lang="en-US" sz="2800" dirty="0" smtClean="0"/>
              <a:t>f-</a:t>
            </a:r>
            <a:r>
              <a:rPr lang="ru-RU" sz="2800" dirty="0" smtClean="0"/>
              <a:t>строки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" y="5148196"/>
            <a:ext cx="11119355" cy="566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97" y="6067466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3) </a:t>
            </a:r>
            <a:r>
              <a:rPr lang="ru-RU" sz="2800" dirty="0" smtClean="0"/>
              <a:t>С помощью функции форматирования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4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26060"/>
            <a:ext cx="9692640" cy="904240"/>
          </a:xfrm>
        </p:spPr>
        <p:txBody>
          <a:bodyPr/>
          <a:lstStyle/>
          <a:p>
            <a:r>
              <a:rPr lang="ru-RU" dirty="0" smtClean="0"/>
              <a:t>Калькулятор. Учимся </a:t>
            </a:r>
            <a:r>
              <a:rPr lang="ru-RU" dirty="0" smtClean="0"/>
              <a:t>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6928" y="1684297"/>
            <a:ext cx="954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необходимо вывести «Я сложил «число 1» и «число 2» и получил «сумма числа 1 и числа 2».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8800" y="4318000"/>
            <a:ext cx="317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Ввод:</a:t>
            </a:r>
            <a:endParaRPr lang="ru-RU" sz="3200" dirty="0"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4871997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«Я сложил 1 и 2 и получил 3»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4317900"/>
            <a:ext cx="11787188" cy="20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672" y="226060"/>
            <a:ext cx="9692640" cy="967740"/>
          </a:xfrm>
        </p:spPr>
        <p:txBody>
          <a:bodyPr/>
          <a:lstStyle/>
          <a:p>
            <a:r>
              <a:rPr lang="ru-RU" dirty="0" smtClean="0"/>
              <a:t>А что если…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9672" y="1346200"/>
            <a:ext cx="4135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так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Хм… Или 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делаю вот так</a:t>
            </a:r>
          </a:p>
          <a:p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Иначе…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иначе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2156" y="1346200"/>
            <a:ext cx="4657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if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*тело условия*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elif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условие*:</a:t>
            </a:r>
          </a:p>
          <a:p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r>
              <a:rPr lang="en-US" sz="4000" dirty="0">
                <a:solidFill>
                  <a:srgbClr val="FF0000"/>
                </a:solidFill>
                <a:latin typeface="Bahnschrift SemiLight" panose="020B0502040204020203" pitchFamily="34" charset="0"/>
              </a:rPr>
              <a:t>e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lse: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 rot="16200000">
            <a:off x="1062177" y="2760521"/>
            <a:ext cx="6939381" cy="757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/>
              <a:t>Переводим на язык змеи</a:t>
            </a:r>
            <a:endParaRPr lang="ru-RU" sz="4000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5015992" y="2933700"/>
            <a:ext cx="1461008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720" y="127246"/>
            <a:ext cx="9692640" cy="814648"/>
          </a:xfrm>
        </p:spPr>
        <p:txBody>
          <a:bodyPr/>
          <a:lstStyle/>
          <a:p>
            <a:r>
              <a:rPr lang="ru-RU" dirty="0" smtClean="0"/>
              <a:t>Сравнения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4198" y="1419303"/>
            <a:ext cx="218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!=  - неравно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== -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216" y="1142304"/>
            <a:ext cx="172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Например: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!= 5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== 10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3858" y="1511636"/>
            <a:ext cx="373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Light" panose="020B0502040204020203" pitchFamily="34" charset="0"/>
              </a:rPr>
              <a:t>&gt;</a:t>
            </a:r>
            <a:r>
              <a:rPr lang="ru-RU" sz="2400" dirty="0" smtClean="0">
                <a:latin typeface="Bahnschrift SemiLight" panose="020B0502040204020203" pitchFamily="34" charset="0"/>
              </a:rPr>
              <a:t>=  - больше или равно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&lt;</a:t>
            </a:r>
            <a:r>
              <a:rPr lang="ru-RU" sz="2400" dirty="0" smtClean="0">
                <a:latin typeface="Bahnschrift SemiLight" panose="020B0502040204020203" pitchFamily="34" charset="0"/>
              </a:rPr>
              <a:t>= </a:t>
            </a:r>
            <a:r>
              <a:rPr lang="en-US" sz="2400" dirty="0" smtClean="0">
                <a:latin typeface="Bahnschrift SemiLight" panose="020B0502040204020203" pitchFamily="34" charset="0"/>
              </a:rPr>
              <a:t> </a:t>
            </a:r>
            <a:r>
              <a:rPr lang="ru-RU" sz="2400" dirty="0" smtClean="0">
                <a:latin typeface="Bahnschrift SemiLight" panose="020B0502040204020203" pitchFamily="34" charset="0"/>
              </a:rPr>
              <a:t>- меньше или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198" y="2600055"/>
            <a:ext cx="1089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 , которая считывает температуру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и выводит «ХОЛОДНО», если температура меньше 15.5,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«ЖАРКО», если температура больше 28, </a:t>
            </a:r>
            <a:r>
              <a:rPr lang="ru-RU" sz="2400" dirty="0" smtClean="0">
                <a:latin typeface="Bahnschrift SemiLight" panose="020B0502040204020203" pitchFamily="34" charset="0"/>
              </a:rPr>
              <a:t>иначе </a:t>
            </a:r>
            <a:r>
              <a:rPr lang="ru-RU" sz="2400" dirty="0" smtClean="0">
                <a:latin typeface="Bahnschrift SemiLight" panose="020B0502040204020203" pitchFamily="34" charset="0"/>
              </a:rPr>
              <a:t>«НОРМАЛЬНО</a:t>
            </a:r>
            <a:r>
              <a:rPr lang="ru-RU" sz="2400" dirty="0" smtClean="0">
                <a:latin typeface="Bahnschrift SemiLight" panose="020B0502040204020203" pitchFamily="34" charset="0"/>
              </a:rPr>
              <a:t>».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198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28.6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ЖАРКО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2642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НОРМАЛЬНО</a:t>
            </a:r>
          </a:p>
        </p:txBody>
      </p:sp>
    </p:spTree>
    <p:extLst>
      <p:ext uri="{BB962C8B-B14F-4D97-AF65-F5344CB8AC3E}">
        <p14:creationId xmlns:p14="http://schemas.microsoft.com/office/powerpoint/2010/main" val="42367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272" y="340360"/>
            <a:ext cx="9692640" cy="853440"/>
          </a:xfrm>
        </p:spPr>
        <p:txBody>
          <a:bodyPr/>
          <a:lstStyle/>
          <a:p>
            <a:r>
              <a:rPr lang="ru-RU" dirty="0" smtClean="0"/>
              <a:t>Калькулятор 1.0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272" y="1612552"/>
            <a:ext cx="1126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Используя все, что мы узнали создать говорящий калькулятор, который будет уметь складывать, вычитать, умножать и делить.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72" y="3416300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bg1">
                  <a:lumMod val="50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+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1772" y="3987800"/>
            <a:ext cx="3843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сложил 1 и 2 и получил 3»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772" y="3556911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/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4272" y="4031852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разделил 1 и 2 и получил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0.5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608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3" y="191192"/>
            <a:ext cx="9692640" cy="798022"/>
          </a:xfrm>
        </p:spPr>
        <p:txBody>
          <a:bodyPr/>
          <a:lstStyle/>
          <a:p>
            <a:r>
              <a:rPr lang="ru-RU" dirty="0" smtClean="0"/>
              <a:t>Калькулятор. </a:t>
            </a:r>
            <a:r>
              <a:rPr lang="ru-RU" dirty="0" smtClean="0"/>
              <a:t>Финал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" y="2356037"/>
            <a:ext cx="11201400" cy="4295775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>
            <a:off x="5082988" y="1685365"/>
            <a:ext cx="430306" cy="600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35938" y="1215218"/>
            <a:ext cx="474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Bahnschrift SemiLight" panose="020B0502040204020203" pitchFamily="34" charset="0"/>
              </a:rPr>
              <a:t>То, что должно получится в итоге</a:t>
            </a:r>
            <a:endParaRPr lang="ru-RU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0970" y="224444"/>
            <a:ext cx="9692640" cy="798021"/>
          </a:xfrm>
        </p:spPr>
        <p:txBody>
          <a:bodyPr/>
          <a:lstStyle/>
          <a:p>
            <a:r>
              <a:rPr lang="ru-RU" dirty="0" smtClean="0"/>
              <a:t>Пароли. </a:t>
            </a:r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80969" y="1344705"/>
            <a:ext cx="1026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программу, на проверку длинны пароля. Если она меньше 8 символов программа выводит «Коротко!», иначе «ОК»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0968" y="2584058"/>
            <a:ext cx="843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Функция для подсчёта количества элементов в последовательности – </a:t>
            </a:r>
            <a:r>
              <a:rPr lang="en-US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len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() 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968" y="3361747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пароль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  <a:endParaRPr lang="en-US" sz="2400" dirty="0" smtClean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Коротко!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1933" y="3361747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пароль123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  <a:endParaRPr lang="en-US" sz="2400" dirty="0" smtClean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ОК</a:t>
            </a:r>
          </a:p>
        </p:txBody>
      </p:sp>
    </p:spTree>
    <p:extLst>
      <p:ext uri="{BB962C8B-B14F-4D97-AF65-F5344CB8AC3E}">
        <p14:creationId xmlns:p14="http://schemas.microsoft.com/office/powerpoint/2010/main" val="38676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09550"/>
            <a:ext cx="10668762" cy="857250"/>
          </a:xfrm>
        </p:spPr>
        <p:txBody>
          <a:bodyPr/>
          <a:lstStyle/>
          <a:p>
            <a:r>
              <a:rPr lang="en-US" dirty="0" smtClean="0"/>
              <a:t>Python –</a:t>
            </a:r>
            <a:r>
              <a:rPr lang="ru-RU" dirty="0" smtClean="0"/>
              <a:t> что такое и с чем едят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457200"/>
            <a:ext cx="2708135" cy="2696851"/>
          </a:xfr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88686" y="1314450"/>
            <a:ext cx="8440964" cy="75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Высокоуровневый интерпретируемый объектно-ориентированный язык программирования.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2" y="2494026"/>
            <a:ext cx="5995797" cy="39614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37" y="2441142"/>
            <a:ext cx="4452884" cy="4067175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019925" y="3401702"/>
            <a:ext cx="3848861" cy="310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Правильно:</a:t>
            </a:r>
          </a:p>
          <a:p>
            <a:pPr marL="0" indent="0">
              <a:buNone/>
            </a:pPr>
            <a:r>
              <a:rPr lang="ru-RU" sz="2000" dirty="0" err="1" smtClean="0">
                <a:solidFill>
                  <a:srgbClr val="FF0000"/>
                </a:solidFill>
              </a:rPr>
              <a:t>Пайтон</a:t>
            </a: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Неправильно: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Питон</a:t>
            </a:r>
          </a:p>
          <a:p>
            <a:pPr marL="0" indent="0">
              <a:buNone/>
            </a:pPr>
            <a:r>
              <a:rPr lang="ru-RU" sz="2000" dirty="0" smtClean="0"/>
              <a:t>На самом деле всё равно :)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6" y="2411804"/>
            <a:ext cx="6690566" cy="4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080835" y="1490572"/>
            <a:ext cx="3438525" cy="4409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75754" y="1493839"/>
            <a:ext cx="3514725" cy="450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754" y="294042"/>
            <a:ext cx="9692640" cy="772758"/>
          </a:xfrm>
        </p:spPr>
        <p:txBody>
          <a:bodyPr/>
          <a:lstStyle/>
          <a:p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94999" y="1593666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for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754" y="1596933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while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754" y="2429435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Пока условие выполняется: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754" y="3560203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Python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While 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тело цикла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4999" y="2440831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Выполняю </a:t>
            </a:r>
            <a:r>
              <a:rPr lang="en-US" dirty="0" smtClean="0">
                <a:latin typeface="Bahnschrift SemiLight" panose="020B0502040204020203" pitchFamily="34" charset="0"/>
              </a:rPr>
              <a:t>N </a:t>
            </a:r>
            <a:r>
              <a:rPr lang="ru-RU" dirty="0" smtClean="0">
                <a:latin typeface="Bahnschrift SemiLight" panose="020B0502040204020203" pitchFamily="34" charset="0"/>
              </a:rPr>
              <a:t>раз: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4999" y="3514201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latin typeface="Bahnschrift SemiLight" panose="020B0502040204020203" pitchFamily="34" charset="0"/>
              </a:rPr>
              <a:t>Python</a:t>
            </a:r>
            <a:endParaRPr lang="ru-RU" dirty="0" smtClean="0">
              <a:latin typeface="Bahnschrift SemiLight" panose="020B0502040204020203" pitchFamily="34" charset="0"/>
            </a:endParaRPr>
          </a:p>
          <a:p>
            <a:endParaRPr lang="ru-RU" dirty="0">
              <a:latin typeface="Bahnschrift SemiLight" panose="020B0502040204020203" pitchFamily="34" charset="0"/>
            </a:endParaRPr>
          </a:p>
          <a:p>
            <a:r>
              <a:rPr lang="en-US" dirty="0" smtClean="0">
                <a:latin typeface="Bahnschrift SemiLight" panose="020B0502040204020203" pitchFamily="34" charset="0"/>
              </a:rPr>
              <a:t>For I in range(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*интервал*</a:t>
            </a:r>
            <a:r>
              <a:rPr lang="en-US" dirty="0" smtClean="0">
                <a:latin typeface="Bahnschrift SemiLight" panose="020B0502040204020203" pitchFamily="34" charset="0"/>
              </a:rPr>
              <a:t>)</a:t>
            </a:r>
            <a:r>
              <a:rPr lang="ru-RU" dirty="0" smtClean="0">
                <a:latin typeface="Bahnschrift SemiLight" panose="020B0502040204020203" pitchFamily="34" charset="0"/>
              </a:rPr>
              <a:t>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*тело цикла*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4" y="5031865"/>
            <a:ext cx="3514725" cy="15906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34" y="4770816"/>
            <a:ext cx="3438525" cy="895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33" y="5663228"/>
            <a:ext cx="4496043" cy="115484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01" y="1490572"/>
            <a:ext cx="642414" cy="34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896" y="276113"/>
            <a:ext cx="9692640" cy="943087"/>
          </a:xfrm>
        </p:spPr>
        <p:txBody>
          <a:bodyPr>
            <a:normAutofit/>
          </a:bodyPr>
          <a:lstStyle/>
          <a:p>
            <a:r>
              <a:rPr lang="ru-RU" dirty="0" smtClean="0"/>
              <a:t>Программа психотерапевт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39895" y="1559858"/>
            <a:ext cx="68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Задача: </a:t>
            </a:r>
          </a:p>
          <a:p>
            <a:r>
              <a:rPr lang="ru-RU" dirty="0" smtClean="0"/>
              <a:t>Считывать строки, пока пользователь не введёт «Спасибо!», а потом вывести общее количество введённых строк.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9894" y="3056947"/>
            <a:ext cx="50134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Здравствуйте.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Мне всё надоело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школе учителя вредные, </a:t>
            </a:r>
            <a:r>
              <a:rPr lang="ru-RU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домашки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 много…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Уф. Выговорился. Полегчало.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Спасибо!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5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40" y="3056947"/>
            <a:ext cx="5803554" cy="25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221" y="307571"/>
            <a:ext cx="9692640" cy="848876"/>
          </a:xfrm>
        </p:spPr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14221" y="1595718"/>
            <a:ext cx="95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094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719" y="290946"/>
            <a:ext cx="9692640" cy="1325562"/>
          </a:xfrm>
        </p:spPr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7553" y="1999129"/>
            <a:ext cx="549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Написать свой собственный </a:t>
            </a:r>
            <a:r>
              <a:rPr lang="ru-RU" dirty="0" err="1" smtClean="0"/>
              <a:t>квест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4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" y="581892"/>
            <a:ext cx="4235776" cy="2382625"/>
          </a:xfrm>
          <a:prstGeom prst="rect">
            <a:avLst/>
          </a:prstGeom>
        </p:spPr>
      </p:pic>
      <p:pic>
        <p:nvPicPr>
          <p:cNvPr id="3074" name="Picture 2" descr="https://connery.dk/image/box/215178/3920/50000.jpg?oversize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" y="2233062"/>
            <a:ext cx="3742812" cy="26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31" y="191194"/>
            <a:ext cx="10641953" cy="781396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Проекты написанные на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68" y="1246712"/>
            <a:ext cx="4224860" cy="12293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0" y="2452252"/>
            <a:ext cx="3948545" cy="22111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9" y="4441375"/>
            <a:ext cx="4407719" cy="21873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" y="5106251"/>
            <a:ext cx="5526038" cy="14965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17" y="18313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Перейдём к практике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6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270510"/>
            <a:ext cx="9692640" cy="1005840"/>
          </a:xfrm>
        </p:spPr>
        <p:txBody>
          <a:bodyPr/>
          <a:lstStyle/>
          <a:p>
            <a:r>
              <a:rPr lang="ru-RU" dirty="0" smtClean="0"/>
              <a:t>Для начала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3" y="1753900"/>
            <a:ext cx="5360037" cy="419869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894946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675" y="108585"/>
            <a:ext cx="10535412" cy="758190"/>
          </a:xfrm>
        </p:spPr>
        <p:txBody>
          <a:bodyPr/>
          <a:lstStyle/>
          <a:p>
            <a:r>
              <a:rPr lang="ru-RU" dirty="0" smtClean="0"/>
              <a:t>Краткое описание функционала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54" y="866775"/>
            <a:ext cx="11060722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94310"/>
            <a:ext cx="9692640" cy="872490"/>
          </a:xfrm>
        </p:spPr>
        <p:txBody>
          <a:bodyPr/>
          <a:lstStyle/>
          <a:p>
            <a:r>
              <a:rPr lang="ru-RU" dirty="0" smtClean="0"/>
              <a:t>Первая программа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90013"/>
            <a:ext cx="3152775" cy="6588948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64592" y="1274700"/>
            <a:ext cx="6831239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en-US" sz="3200" dirty="0"/>
              <a:t>p</a:t>
            </a:r>
            <a:r>
              <a:rPr lang="en-US" sz="3200" dirty="0" smtClean="0"/>
              <a:t>rint( ) – </a:t>
            </a:r>
            <a:r>
              <a:rPr lang="ru-RU" sz="3200" dirty="0" smtClean="0"/>
              <a:t>функция вывода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88685" y="4222480"/>
            <a:ext cx="8069489" cy="214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8686" y="1314450"/>
            <a:ext cx="8440964" cy="349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4" y="4430380"/>
            <a:ext cx="6608273" cy="195427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90322" y="2762250"/>
            <a:ext cx="11225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Вывести фразу «</a:t>
            </a:r>
            <a:r>
              <a:rPr lang="en-US" sz="2800" dirty="0" smtClean="0"/>
              <a:t>Hello world!</a:t>
            </a:r>
            <a:r>
              <a:rPr lang="ru-RU" sz="2800" dirty="0" smtClean="0"/>
              <a:t>» на экран.</a:t>
            </a:r>
          </a:p>
        </p:txBody>
      </p:sp>
    </p:spTree>
    <p:extLst>
      <p:ext uri="{BB962C8B-B14F-4D97-AF65-F5344CB8AC3E}">
        <p14:creationId xmlns:p14="http://schemas.microsoft.com/office/powerpoint/2010/main" val="1911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697" y="280035"/>
            <a:ext cx="9692640" cy="777240"/>
          </a:xfrm>
        </p:spPr>
        <p:txBody>
          <a:bodyPr/>
          <a:lstStyle/>
          <a:p>
            <a:r>
              <a:rPr lang="ru-RU" dirty="0" smtClean="0"/>
              <a:t>Усложним задачу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42697" y="1276350"/>
            <a:ext cx="11006136" cy="111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input( ) – </a:t>
            </a:r>
            <a:r>
              <a:rPr lang="ru-RU" sz="2800" dirty="0"/>
              <a:t>функция, </a:t>
            </a:r>
            <a:r>
              <a:rPr lang="ru-RU" sz="2800" dirty="0" smtClean="0"/>
              <a:t>считывающая информацию </a:t>
            </a:r>
            <a:r>
              <a:rPr lang="ru-RU" sz="2800" dirty="0"/>
              <a:t>с </a:t>
            </a:r>
            <a:r>
              <a:rPr lang="ru-RU" sz="2800" dirty="0" smtClean="0"/>
              <a:t>клавиатуры</a:t>
            </a:r>
          </a:p>
          <a:p>
            <a:r>
              <a:rPr lang="ru-RU" sz="2800" dirty="0" smtClean="0"/>
              <a:t>Переменная объявляется через </a:t>
            </a:r>
            <a:r>
              <a:rPr lang="en-US" sz="2800" dirty="0" smtClean="0"/>
              <a:t>“ = “</a:t>
            </a:r>
            <a:r>
              <a:rPr lang="ru-RU" sz="2800" dirty="0" smtClean="0"/>
              <a:t>. Например: «а = 10»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2697" y="2611628"/>
            <a:ext cx="11225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Считать с клавиатуры фразу, записать её в переменную и вывести её на экран.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" y="3996623"/>
            <a:ext cx="3605210" cy="163076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64822" y="3996623"/>
            <a:ext cx="59531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Настоящие программисты никогда не называют свои переменные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a, b, c – </a:t>
            </a:r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них легко </a:t>
            </a:r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запутаться</a:t>
            </a:r>
            <a:endParaRPr lang="ru-RU" sz="2800" dirty="0" smtClean="0">
              <a:sym typeface="Wingdings" panose="05000000000000000000" pitchFamily="2" charset="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5344261"/>
            <a:ext cx="2828732" cy="13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275" y="365760"/>
            <a:ext cx="10659237" cy="843915"/>
          </a:xfrm>
        </p:spPr>
        <p:txBody>
          <a:bodyPr/>
          <a:lstStyle/>
          <a:p>
            <a:r>
              <a:rPr lang="ru-RU" dirty="0" smtClean="0"/>
              <a:t>Типы данных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295275" y="1847850"/>
            <a:ext cx="172897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Числа</a:t>
            </a:r>
            <a:endParaRPr lang="ru-RU" sz="2800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3429000" y="1839175"/>
            <a:ext cx="3136899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err="1" smtClean="0"/>
              <a:t>Спискообразные</a:t>
            </a:r>
            <a:endParaRPr lang="ru-RU" sz="2800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8160925" y="1847850"/>
            <a:ext cx="2002250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Строки</a:t>
            </a:r>
            <a:endParaRPr lang="ru-RU" sz="28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295275" y="3044126"/>
            <a:ext cx="3279413" cy="11162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Целые</a:t>
            </a:r>
          </a:p>
          <a:p>
            <a:r>
              <a:rPr lang="ru-RU" sz="2800" dirty="0" smtClean="0"/>
              <a:t>Вещественные</a:t>
            </a:r>
            <a:endParaRPr lang="ru-RU" sz="2800" dirty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7815072" y="3140101"/>
            <a:ext cx="2348103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800" dirty="0"/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3733609" y="3117902"/>
            <a:ext cx="2348103" cy="23452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Списки</a:t>
            </a:r>
          </a:p>
          <a:p>
            <a:r>
              <a:rPr lang="ru-RU" sz="2800" dirty="0" smtClean="0"/>
              <a:t>Множество</a:t>
            </a:r>
          </a:p>
          <a:p>
            <a:r>
              <a:rPr lang="ru-RU" sz="2800" dirty="0" smtClean="0"/>
              <a:t>Кортежи</a:t>
            </a:r>
          </a:p>
          <a:p>
            <a:r>
              <a:rPr lang="ru-RU" sz="2800" dirty="0" smtClean="0"/>
              <a:t>Словарь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907310"/>
            <a:ext cx="4521200" cy="2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1756</TotalTime>
  <Words>647</Words>
  <Application>Microsoft Office PowerPoint</Application>
  <PresentationFormat>Широкоэкранный</PresentationFormat>
  <Paragraphs>169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Bahnschrift SemiLight</vt:lpstr>
      <vt:lpstr>Century Schoolbook</vt:lpstr>
      <vt:lpstr>Wingdings</vt:lpstr>
      <vt:lpstr>Wingdings 2</vt:lpstr>
      <vt:lpstr>View</vt:lpstr>
      <vt:lpstr>Основы Python</vt:lpstr>
      <vt:lpstr>Python – что такое и с чем едят</vt:lpstr>
      <vt:lpstr>Проекты написанные на Python</vt:lpstr>
      <vt:lpstr>Перейдём к практике</vt:lpstr>
      <vt:lpstr>Для начала</vt:lpstr>
      <vt:lpstr>Краткое описание функционала</vt:lpstr>
      <vt:lpstr>Первая программа</vt:lpstr>
      <vt:lpstr>Усложним задачу</vt:lpstr>
      <vt:lpstr>Типы данных в Python</vt:lpstr>
      <vt:lpstr>Как получить из строки…</vt:lpstr>
      <vt:lpstr>Калькулятор. Начало</vt:lpstr>
      <vt:lpstr>Калькулятор. Начало </vt:lpstr>
      <vt:lpstr>Калькулятор. Учимся говорить</vt:lpstr>
      <vt:lpstr>Калькулятор. Учимся говорить</vt:lpstr>
      <vt:lpstr>А что если…</vt:lpstr>
      <vt:lpstr>Сравнения</vt:lpstr>
      <vt:lpstr>Калькулятор 1.0</vt:lpstr>
      <vt:lpstr>Калькулятор. Финал</vt:lpstr>
      <vt:lpstr>Пароли. Начало</vt:lpstr>
      <vt:lpstr>Циклы</vt:lpstr>
      <vt:lpstr>Программа психотерапевт</vt:lpstr>
      <vt:lpstr>Функции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Python</dc:title>
  <dc:creator>user</dc:creator>
  <cp:lastModifiedBy>user</cp:lastModifiedBy>
  <cp:revision>53</cp:revision>
  <dcterms:created xsi:type="dcterms:W3CDTF">2021-04-06T11:56:34Z</dcterms:created>
  <dcterms:modified xsi:type="dcterms:W3CDTF">2022-09-21T07:14:53Z</dcterms:modified>
</cp:coreProperties>
</file>